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61" r:id="rId3"/>
    <p:sldId id="259" r:id="rId4"/>
    <p:sldId id="257" r:id="rId5"/>
    <p:sldId id="260" r:id="rId6"/>
    <p:sldId id="277" r:id="rId7"/>
    <p:sldId id="263" r:id="rId8"/>
    <p:sldId id="299" r:id="rId9"/>
    <p:sldId id="265" r:id="rId10"/>
    <p:sldId id="268" r:id="rId11"/>
    <p:sldId id="300" r:id="rId12"/>
    <p:sldId id="301" r:id="rId13"/>
    <p:sldId id="302" r:id="rId14"/>
    <p:sldId id="303" r:id="rId15"/>
    <p:sldId id="264" r:id="rId16"/>
    <p:sldId id="270" r:id="rId17"/>
  </p:sldIdLst>
  <p:sldSz cx="9144000" cy="5143500" type="screen16x9"/>
  <p:notesSz cx="6858000" cy="9144000"/>
  <p:embeddedFontLs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Sarala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3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AB3A89-A15B-43F0-8FE3-7451FA60D9BB}">
  <a:tblStyle styleId="{EBAB3A89-A15B-43F0-8FE3-7451FA60D9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82" y="78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6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3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42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5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fdc4dfe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fdc4dfe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fdc4dfea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fdc4dfea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81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ernix01/open-neighborhood-appresiden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Bernix01/open-neighborhood-appsecur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ernix01/open-neighborhood-backend" TargetMode="External"/><Relationship Id="rId5" Type="http://schemas.openxmlformats.org/officeDocument/2006/relationships/hyperlink" Target="https://github.com/Bernix01/open-neighborhood" TargetMode="External"/><Relationship Id="rId4" Type="http://schemas.openxmlformats.org/officeDocument/2006/relationships/hyperlink" Target="https://github.com/Oswagui/-Documentation-openneighborhood-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dk1"/>
                </a:solidFill>
              </a:rPr>
              <a:t>PARTIAL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PROJECT </a:t>
            </a:r>
            <a:br>
              <a:rPr lang="es-CO" dirty="0">
                <a:solidFill>
                  <a:schemeClr val="lt1"/>
                </a:solidFill>
              </a:rPr>
            </a:br>
            <a:r>
              <a:rPr lang="es-CO" dirty="0">
                <a:solidFill>
                  <a:schemeClr val="lt1"/>
                </a:solidFill>
              </a:rPr>
              <a:t>IS-2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/>
              <a:t>SPRINT-1</a:t>
            </a:r>
            <a:endParaRPr b="1" dirty="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26">
            <a:extLst>
              <a:ext uri="{FF2B5EF4-FFF2-40B4-BE49-F238E27FC236}">
                <a16:creationId xmlns:a16="http://schemas.microsoft.com/office/drawing/2014/main" id="{2AB82FC1-1D76-4A3E-B6D3-AEF99092AE89}"/>
              </a:ext>
            </a:extLst>
          </p:cNvPr>
          <p:cNvSpPr txBox="1">
            <a:spLocks/>
          </p:cNvSpPr>
          <p:nvPr/>
        </p:nvSpPr>
        <p:spPr>
          <a:xfrm>
            <a:off x="0" y="4219825"/>
            <a:ext cx="37710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3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CO" b="1" dirty="0"/>
              <a:t>GROUP #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OTHERS WEB</a:t>
            </a:r>
            <a:br>
              <a:rPr lang="es-CO" dirty="0"/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TOOLS/TECHNOLOGY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Crear una API con GraphQL | return(GiS);">
            <a:extLst>
              <a:ext uri="{FF2B5EF4-FFF2-40B4-BE49-F238E27FC236}">
                <a16:creationId xmlns:a16="http://schemas.microsoft.com/office/drawing/2014/main" id="{B8357043-BD99-4C2A-AF46-1C2A11EB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5" y="2463372"/>
            <a:ext cx="1631705" cy="16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eando una api GraphQL con Django">
            <a:extLst>
              <a:ext uri="{FF2B5EF4-FFF2-40B4-BE49-F238E27FC236}">
                <a16:creationId xmlns:a16="http://schemas.microsoft.com/office/drawing/2014/main" id="{C51588CB-2285-444E-9EE6-46B8D790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166" y="2844611"/>
            <a:ext cx="2470438" cy="8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92AD8B8-2D04-46D1-935E-D0CE6742D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9554" y="2917345"/>
            <a:ext cx="2470438" cy="723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CODING STANDARDS</a:t>
            </a:r>
            <a:br>
              <a:rPr lang="es-CO" dirty="0"/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TOOLS/TECHNOLOGY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146" name="Picture 2" descr="Airbnb JavaScript Style Guide | jQuery Plugins">
            <a:extLst>
              <a:ext uri="{FF2B5EF4-FFF2-40B4-BE49-F238E27FC236}">
                <a16:creationId xmlns:a16="http://schemas.microsoft.com/office/drawing/2014/main" id="{C349E62D-699D-461F-BBA1-685D1F52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74" y="2086235"/>
            <a:ext cx="2778403" cy="222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ustomize eslint rules in create react app | by David Zavala ...">
            <a:extLst>
              <a:ext uri="{FF2B5EF4-FFF2-40B4-BE49-F238E27FC236}">
                <a16:creationId xmlns:a16="http://schemas.microsoft.com/office/drawing/2014/main" id="{3CE0FD51-E6CB-48FE-8FB2-3D91F264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64" y="2502995"/>
            <a:ext cx="2778403" cy="13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79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TEST CASES</a:t>
            </a:r>
            <a:br>
              <a:rPr lang="es-CO" dirty="0"/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TOOLS/TECHNOLOGY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Landing Page Book">
            <a:extLst>
              <a:ext uri="{FF2B5EF4-FFF2-40B4-BE49-F238E27FC236}">
                <a16:creationId xmlns:a16="http://schemas.microsoft.com/office/drawing/2014/main" id="{8928DC34-FB21-4041-8FF5-F1CFD0F6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9" y="2344032"/>
            <a:ext cx="79438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TEST CASES</a:t>
            </a:r>
            <a:br>
              <a:rPr lang="es-CO" dirty="0"/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TOOLS/TECHNOLOGY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196" name="Picture 4" descr="Logotipo de desarrollador de Google» de IAmNotEagle | Redbubble">
            <a:extLst>
              <a:ext uri="{FF2B5EF4-FFF2-40B4-BE49-F238E27FC236}">
                <a16:creationId xmlns:a16="http://schemas.microsoft.com/office/drawing/2014/main" id="{EEF521B7-A045-4679-8D43-CFD8B35B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93" y="1930401"/>
            <a:ext cx="2905959" cy="19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rofiling Android Apps - Xamarin | Microsoft Docs">
            <a:extLst>
              <a:ext uri="{FF2B5EF4-FFF2-40B4-BE49-F238E27FC236}">
                <a16:creationId xmlns:a16="http://schemas.microsoft.com/office/drawing/2014/main" id="{2BE644B4-9A53-4BAE-BC08-545239C4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9" t="27043"/>
          <a:stretch/>
        </p:blipFill>
        <p:spPr bwMode="auto">
          <a:xfrm>
            <a:off x="4779470" y="2019299"/>
            <a:ext cx="2908615" cy="19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4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SERVER</a:t>
            </a:r>
            <a:br>
              <a:rPr lang="es-CO" dirty="0"/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TOOLS/TECHNOLOGY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F2BAB24-B188-4F81-B02F-6934E003F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20" y="2336977"/>
            <a:ext cx="3296356" cy="10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configurar PostgreSQL para que funcione con Ruby on Rails ...">
            <a:extLst>
              <a:ext uri="{FF2B5EF4-FFF2-40B4-BE49-F238E27FC236}">
                <a16:creationId xmlns:a16="http://schemas.microsoft.com/office/drawing/2014/main" id="{2B605DBE-3E09-40E1-B942-3A086794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71" y="1959564"/>
            <a:ext cx="2712683" cy="18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1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1009550" y="110245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12100" y="1796975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</a:rPr>
              <a:t>APPS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0067906-06EB-4856-8D7D-3426308A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52" y="1411111"/>
            <a:ext cx="3561374" cy="23093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ACCEPTANCE ACT</a:t>
            </a:r>
            <a:r>
              <a:rPr lang="en" dirty="0"/>
              <a:t> - </a:t>
            </a:r>
            <a:r>
              <a:rPr lang="es-CO" dirty="0">
                <a:solidFill>
                  <a:schemeClr val="dk2"/>
                </a:solidFill>
              </a:rPr>
              <a:t>SIGNED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13CEBA-546E-4C07-82CB-62BB957AD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1190625"/>
            <a:ext cx="6410325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ABOUT THE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Client: Alameda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CO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Project</a:t>
            </a:r>
            <a:r>
              <a:rPr lang="es-CO" dirty="0"/>
              <a:t> </a:t>
            </a:r>
            <a:r>
              <a:rPr lang="en-US" dirty="0"/>
              <a:t>scope adjusted for COVID-19</a:t>
            </a:r>
            <a:r>
              <a:rPr lang="es-CO" dirty="0"/>
              <a:t>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Three</a:t>
            </a:r>
            <a:r>
              <a:rPr lang="es-CO" dirty="0"/>
              <a:t> </a:t>
            </a:r>
            <a:r>
              <a:rPr lang="en-US" dirty="0"/>
              <a:t>products.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Scrum</a:t>
            </a:r>
            <a:r>
              <a:rPr lang="es-CO" dirty="0"/>
              <a:t> </a:t>
            </a:r>
            <a:r>
              <a:rPr lang="en-US" dirty="0"/>
              <a:t>Methodology.</a:t>
            </a: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dk1"/>
                </a:solidFill>
              </a:rPr>
              <a:t>CLIENT:</a:t>
            </a:r>
            <a:br>
              <a:rPr lang="es-CO" dirty="0">
                <a:solidFill>
                  <a:schemeClr val="dk1"/>
                </a:solidFill>
              </a:rPr>
            </a:br>
            <a:r>
              <a:rPr lang="en" dirty="0"/>
              <a:t> </a:t>
            </a:r>
            <a:r>
              <a:rPr lang="es-CO" dirty="0">
                <a:solidFill>
                  <a:schemeClr val="accent1"/>
                </a:solidFill>
              </a:rPr>
              <a:t>ALAMEDA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609958" y="1673801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SzPts val="1100"/>
            </a:pPr>
            <a:r>
              <a:rPr lang="en-US" dirty="0"/>
              <a:t>“Alameda del Río” is a private urbanization in Guayaquil.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client is the president of Alameda </a:t>
            </a:r>
            <a:r>
              <a:rPr lang="en-US" b="1" dirty="0"/>
              <a:t>(Eng. Pedro Xavier </a:t>
            </a:r>
            <a:r>
              <a:rPr lang="en-US" b="1" dirty="0" err="1"/>
              <a:t>Gavilanez</a:t>
            </a:r>
            <a:r>
              <a:rPr lang="en-US" b="1" dirty="0"/>
              <a:t> </a:t>
            </a:r>
            <a:r>
              <a:rPr lang="en-US" b="1" dirty="0" err="1"/>
              <a:t>Chiriboga</a:t>
            </a:r>
            <a:r>
              <a:rPr lang="en-US" b="1" dirty="0"/>
              <a:t>)</a:t>
            </a:r>
            <a:r>
              <a:rPr lang="en-US" dirty="0"/>
              <a:t>.</a:t>
            </a: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D6E7F7-C05F-44ED-9A2F-B8321CA6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46" y="954608"/>
            <a:ext cx="5392051" cy="31834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99911" y="431416"/>
            <a:ext cx="7721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</a:rPr>
              <a:t>PROJECT SCOPE:</a:t>
            </a:r>
            <a:br>
              <a:rPr lang="es-CO" dirty="0">
                <a:solidFill>
                  <a:schemeClr val="lt2"/>
                </a:solidFill>
              </a:rPr>
            </a:br>
            <a:r>
              <a:rPr lang="es-CO" dirty="0">
                <a:solidFill>
                  <a:schemeClr val="lt2"/>
                </a:solidFill>
              </a:rPr>
              <a:t> </a:t>
            </a:r>
            <a:r>
              <a:rPr lang="es-CO" dirty="0">
                <a:solidFill>
                  <a:schemeClr val="bg2"/>
                </a:solidFill>
              </a:rPr>
              <a:t>FEASIBLE VS INFEASIBLE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310103-BA0E-44ED-B810-F10B0F4E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78" y="1298222"/>
            <a:ext cx="5542444" cy="3156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WE ARE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WORKING 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813650" y="3232066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WEB ADMINISTRATOR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 idx="2"/>
          </p:nvPr>
        </p:nvSpPr>
        <p:spPr>
          <a:xfrm>
            <a:off x="3371700" y="3209488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RESIDENT</a:t>
            </a:r>
            <a:br>
              <a:rPr lang="en" dirty="0"/>
            </a:br>
            <a:r>
              <a:rPr lang="es-CO" dirty="0"/>
              <a:t>APP</a:t>
            </a: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title" idx="4"/>
          </p:nvPr>
        </p:nvSpPr>
        <p:spPr>
          <a:xfrm>
            <a:off x="5929750" y="320553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SECURITY STAFF</a:t>
            </a:r>
            <a:br>
              <a:rPr lang="es-CO" dirty="0"/>
            </a:br>
            <a:r>
              <a:rPr lang="es-CO" dirty="0"/>
              <a:t>APP</a:t>
            </a:r>
            <a:endParaRPr dirty="0"/>
          </a:p>
        </p:txBody>
      </p:sp>
      <p:sp>
        <p:nvSpPr>
          <p:cNvPr id="247" name="Google Shape;247;p30"/>
          <p:cNvSpPr/>
          <p:nvPr/>
        </p:nvSpPr>
        <p:spPr>
          <a:xfrm>
            <a:off x="4130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4344529" y="2119515"/>
            <a:ext cx="453707" cy="447831"/>
            <a:chOff x="6232000" y="1435050"/>
            <a:chExt cx="488225" cy="481850"/>
          </a:xfrm>
        </p:grpSpPr>
        <p:sp>
          <p:nvSpPr>
            <p:cNvPr id="249" name="Google Shape;249;p30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4" name="Google Shape;254;p30"/>
          <p:cNvSpPr/>
          <p:nvPr/>
        </p:nvSpPr>
        <p:spPr>
          <a:xfrm>
            <a:off x="6688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1572825" y="1902225"/>
            <a:ext cx="882300" cy="88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5484;p61">
            <a:extLst>
              <a:ext uri="{FF2B5EF4-FFF2-40B4-BE49-F238E27FC236}">
                <a16:creationId xmlns:a16="http://schemas.microsoft.com/office/drawing/2014/main" id="{E00641D9-A4C2-4A79-A06E-70DE04E5E51B}"/>
              </a:ext>
            </a:extLst>
          </p:cNvPr>
          <p:cNvGrpSpPr/>
          <p:nvPr/>
        </p:nvGrpSpPr>
        <p:grpSpPr>
          <a:xfrm>
            <a:off x="1811240" y="2175679"/>
            <a:ext cx="379301" cy="378071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40" name="Google Shape;5485;p61">
              <a:extLst>
                <a:ext uri="{FF2B5EF4-FFF2-40B4-BE49-F238E27FC236}">
                  <a16:creationId xmlns:a16="http://schemas.microsoft.com/office/drawing/2014/main" id="{5727278D-EA35-488A-A111-7EF268E1D3DC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486;p61">
              <a:extLst>
                <a:ext uri="{FF2B5EF4-FFF2-40B4-BE49-F238E27FC236}">
                  <a16:creationId xmlns:a16="http://schemas.microsoft.com/office/drawing/2014/main" id="{04D6659A-A459-4464-B7EE-21AC9F63CD73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87;p61">
              <a:extLst>
                <a:ext uri="{FF2B5EF4-FFF2-40B4-BE49-F238E27FC236}">
                  <a16:creationId xmlns:a16="http://schemas.microsoft.com/office/drawing/2014/main" id="{1F0209E6-6365-4572-80D6-D4F2BA68FEE4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6256;p63">
            <a:extLst>
              <a:ext uri="{FF2B5EF4-FFF2-40B4-BE49-F238E27FC236}">
                <a16:creationId xmlns:a16="http://schemas.microsoft.com/office/drawing/2014/main" id="{A09BDB47-E2C1-4272-B99F-0437D9BB52BB}"/>
              </a:ext>
            </a:extLst>
          </p:cNvPr>
          <p:cNvGrpSpPr/>
          <p:nvPr/>
        </p:nvGrpSpPr>
        <p:grpSpPr>
          <a:xfrm>
            <a:off x="6942580" y="2175679"/>
            <a:ext cx="374790" cy="391667"/>
            <a:chOff x="2423775" y="3226875"/>
            <a:chExt cx="259925" cy="295000"/>
          </a:xfrm>
          <a:solidFill>
            <a:schemeClr val="bg1"/>
          </a:solidFill>
        </p:grpSpPr>
        <p:sp>
          <p:nvSpPr>
            <p:cNvPr id="44" name="Google Shape;6257;p63">
              <a:extLst>
                <a:ext uri="{FF2B5EF4-FFF2-40B4-BE49-F238E27FC236}">
                  <a16:creationId xmlns:a16="http://schemas.microsoft.com/office/drawing/2014/main" id="{5F48EF80-3464-47BC-8606-4B80BC7AED44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258;p63">
              <a:extLst>
                <a:ext uri="{FF2B5EF4-FFF2-40B4-BE49-F238E27FC236}">
                  <a16:creationId xmlns:a16="http://schemas.microsoft.com/office/drawing/2014/main" id="{4AE81F5A-CA59-4734-93D8-8B106CEBDF18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259;p63">
              <a:extLst>
                <a:ext uri="{FF2B5EF4-FFF2-40B4-BE49-F238E27FC236}">
                  <a16:creationId xmlns:a16="http://schemas.microsoft.com/office/drawing/2014/main" id="{736A25C2-3559-414E-B276-B7BD44376819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lity - the Roles in Scrum - Business 2 Community">
            <a:extLst>
              <a:ext uri="{FF2B5EF4-FFF2-40B4-BE49-F238E27FC236}">
                <a16:creationId xmlns:a16="http://schemas.microsoft.com/office/drawing/2014/main" id="{7CF0EDA7-F973-4F3C-955E-9482C88E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0" y="96386"/>
            <a:ext cx="6138239" cy="462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0" name="Google Shape;640;p47"/>
          <p:cNvSpPr txBox="1">
            <a:spLocks noGrp="1"/>
          </p:cNvSpPr>
          <p:nvPr>
            <p:ph type="title" idx="4294967295"/>
          </p:nvPr>
        </p:nvSpPr>
        <p:spPr>
          <a:xfrm>
            <a:off x="1383978" y="4373736"/>
            <a:ext cx="1544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tx1"/>
                </a:solidFill>
              </a:rPr>
              <a:t>Guillermo</a:t>
            </a:r>
            <a:br>
              <a:rPr lang="es-CO" sz="1600" dirty="0">
                <a:solidFill>
                  <a:schemeClr val="tx1"/>
                </a:solidFill>
              </a:rPr>
            </a:br>
            <a:r>
              <a:rPr lang="es-CO" sz="1600" dirty="0">
                <a:solidFill>
                  <a:schemeClr val="tx1"/>
                </a:solidFill>
              </a:rPr>
              <a:t>Bernal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3" name="Google Shape;640;p47">
            <a:extLst>
              <a:ext uri="{FF2B5EF4-FFF2-40B4-BE49-F238E27FC236}">
                <a16:creationId xmlns:a16="http://schemas.microsoft.com/office/drawing/2014/main" id="{50A8426A-5DB5-4FAD-9EF3-06F108338D8F}"/>
              </a:ext>
            </a:extLst>
          </p:cNvPr>
          <p:cNvSpPr txBox="1">
            <a:spLocks/>
          </p:cNvSpPr>
          <p:nvPr/>
        </p:nvSpPr>
        <p:spPr>
          <a:xfrm>
            <a:off x="3586769" y="1873248"/>
            <a:ext cx="154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s-CO" sz="1600" dirty="0">
                <a:solidFill>
                  <a:schemeClr val="tx1"/>
                </a:solidFill>
              </a:rPr>
              <a:t>Karen</a:t>
            </a:r>
            <a:br>
              <a:rPr lang="es-CO" sz="1600" dirty="0">
                <a:solidFill>
                  <a:schemeClr val="tx1"/>
                </a:solidFill>
              </a:rPr>
            </a:br>
            <a:r>
              <a:rPr lang="es-CO" sz="1600" dirty="0" err="1">
                <a:solidFill>
                  <a:schemeClr val="tx1"/>
                </a:solidFill>
              </a:rPr>
              <a:t>Bermudez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4" name="Google Shape;640;p47">
            <a:extLst>
              <a:ext uri="{FF2B5EF4-FFF2-40B4-BE49-F238E27FC236}">
                <a16:creationId xmlns:a16="http://schemas.microsoft.com/office/drawing/2014/main" id="{77F1593F-39F1-454B-913C-73CACC4A7C10}"/>
              </a:ext>
            </a:extLst>
          </p:cNvPr>
          <p:cNvSpPr txBox="1">
            <a:spLocks/>
          </p:cNvSpPr>
          <p:nvPr/>
        </p:nvSpPr>
        <p:spPr>
          <a:xfrm>
            <a:off x="7041989" y="2759425"/>
            <a:ext cx="154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s-CO" sz="1600" dirty="0">
                <a:solidFill>
                  <a:schemeClr val="tx1"/>
                </a:solidFill>
              </a:rPr>
              <a:t>Eduardo</a:t>
            </a:r>
            <a:br>
              <a:rPr lang="es-CO" sz="1600" dirty="0">
                <a:solidFill>
                  <a:schemeClr val="tx1"/>
                </a:solidFill>
              </a:rPr>
            </a:br>
            <a:r>
              <a:rPr lang="es-CO" sz="1600" dirty="0">
                <a:solidFill>
                  <a:schemeClr val="tx1"/>
                </a:solidFill>
              </a:rPr>
              <a:t>Ortiz</a:t>
            </a:r>
          </a:p>
        </p:txBody>
      </p:sp>
      <p:sp>
        <p:nvSpPr>
          <p:cNvPr id="15" name="Google Shape;640;p47">
            <a:extLst>
              <a:ext uri="{FF2B5EF4-FFF2-40B4-BE49-F238E27FC236}">
                <a16:creationId xmlns:a16="http://schemas.microsoft.com/office/drawing/2014/main" id="{8B0CB02D-BB26-4486-A862-840E06EB9AD3}"/>
              </a:ext>
            </a:extLst>
          </p:cNvPr>
          <p:cNvSpPr txBox="1">
            <a:spLocks/>
          </p:cNvSpPr>
          <p:nvPr/>
        </p:nvSpPr>
        <p:spPr>
          <a:xfrm>
            <a:off x="7041989" y="3354559"/>
            <a:ext cx="154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s-CO" sz="1600" dirty="0">
                <a:solidFill>
                  <a:schemeClr val="tx1"/>
                </a:solidFill>
              </a:rPr>
              <a:t>Hugo</a:t>
            </a:r>
            <a:br>
              <a:rPr lang="es-CO" sz="1600" dirty="0">
                <a:solidFill>
                  <a:schemeClr val="tx1"/>
                </a:solidFill>
              </a:rPr>
            </a:br>
            <a:r>
              <a:rPr lang="es-CO" sz="1600" dirty="0">
                <a:solidFill>
                  <a:schemeClr val="tx1"/>
                </a:solidFill>
              </a:rPr>
              <a:t>Won</a:t>
            </a:r>
          </a:p>
        </p:txBody>
      </p:sp>
      <p:sp>
        <p:nvSpPr>
          <p:cNvPr id="16" name="Google Shape;640;p47">
            <a:extLst>
              <a:ext uri="{FF2B5EF4-FFF2-40B4-BE49-F238E27FC236}">
                <a16:creationId xmlns:a16="http://schemas.microsoft.com/office/drawing/2014/main" id="{47A59B39-C629-40A6-9EDB-028002B86EBA}"/>
              </a:ext>
            </a:extLst>
          </p:cNvPr>
          <p:cNvSpPr txBox="1">
            <a:spLocks/>
          </p:cNvSpPr>
          <p:nvPr/>
        </p:nvSpPr>
        <p:spPr>
          <a:xfrm>
            <a:off x="7041989" y="3949693"/>
            <a:ext cx="154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algn="ctr"/>
            <a:r>
              <a:rPr lang="es-CO" sz="1600" dirty="0">
                <a:solidFill>
                  <a:schemeClr val="tx1"/>
                </a:solidFill>
              </a:rPr>
              <a:t>Oswaldo</a:t>
            </a:r>
            <a:br>
              <a:rPr lang="es-CO" sz="1600" dirty="0">
                <a:solidFill>
                  <a:schemeClr val="tx1"/>
                </a:solidFill>
              </a:rPr>
            </a:br>
            <a:r>
              <a:rPr lang="es-CO" sz="1600" dirty="0">
                <a:solidFill>
                  <a:schemeClr val="tx1"/>
                </a:solidFill>
              </a:rPr>
              <a:t>Aguilar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456251" y="1205925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</a:rPr>
              <a:t>PROJECT </a:t>
            </a:r>
            <a:r>
              <a:rPr lang="es-CO" dirty="0">
                <a:solidFill>
                  <a:schemeClr val="lt1"/>
                </a:solidFill>
              </a:rPr>
              <a:t>CONTROL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50" name="Picture 2" descr="ClickUp Promo Code: 30% off | Secret">
            <a:extLst>
              <a:ext uri="{FF2B5EF4-FFF2-40B4-BE49-F238E27FC236}">
                <a16:creationId xmlns:a16="http://schemas.microsoft.com/office/drawing/2014/main" id="{80CC3FA2-7192-49DB-B194-A4707C37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51" y="2571750"/>
            <a:ext cx="2236576" cy="8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7626CD-4847-4692-A770-986218968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89" y="1102500"/>
            <a:ext cx="4909088" cy="2396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456251" y="1205925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</a:rPr>
              <a:t>CODE </a:t>
            </a:r>
            <a:r>
              <a:rPr lang="es-CO" dirty="0">
                <a:solidFill>
                  <a:schemeClr val="lt1"/>
                </a:solidFill>
              </a:rPr>
              <a:t>CONTROL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074" name="Picture 2" descr="GitHub logo PNG">
            <a:extLst>
              <a:ext uri="{FF2B5EF4-FFF2-40B4-BE49-F238E27FC236}">
                <a16:creationId xmlns:a16="http://schemas.microsoft.com/office/drawing/2014/main" id="{E0FB180E-7443-4291-82AF-E2A2E662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41" y="2571750"/>
            <a:ext cx="1177219" cy="10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75;p31">
            <a:extLst>
              <a:ext uri="{FF2B5EF4-FFF2-40B4-BE49-F238E27FC236}">
                <a16:creationId xmlns:a16="http://schemas.microsoft.com/office/drawing/2014/main" id="{6AE4E254-36FF-4B15-9C3E-5548983E4CB4}"/>
              </a:ext>
            </a:extLst>
          </p:cNvPr>
          <p:cNvSpPr txBox="1">
            <a:spLocks/>
          </p:cNvSpPr>
          <p:nvPr/>
        </p:nvSpPr>
        <p:spPr>
          <a:xfrm>
            <a:off x="617765" y="449941"/>
            <a:ext cx="3901378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b="1" dirty="0"/>
              <a:t>Documentation: </a:t>
            </a: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https://github.com/Oswagui/-Documentation-openneighborhood-</a:t>
            </a:r>
            <a:endParaRPr lang="en-US" dirty="0">
              <a:solidFill>
                <a:schemeClr val="bg2"/>
              </a:solidFill>
            </a:endParaRP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b="1" dirty="0"/>
              <a:t>Web – Frontend: </a:t>
            </a:r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https://github.com/Bernix01/open-neighborhood</a:t>
            </a:r>
            <a:endParaRPr lang="en-US" dirty="0">
              <a:solidFill>
                <a:schemeClr val="bg2"/>
              </a:solidFill>
            </a:endParaRP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b="1" dirty="0"/>
              <a:t>Web - Backend: </a:t>
            </a:r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https://github.com/Bernix01/open-neighborhood-backend</a:t>
            </a:r>
            <a:endParaRPr lang="en-US" dirty="0">
              <a:solidFill>
                <a:schemeClr val="bg2"/>
              </a:solidFill>
            </a:endParaRP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b="1" dirty="0"/>
              <a:t>Security Staff Mobile App: </a:t>
            </a:r>
            <a:r>
              <a:rPr lang="en-US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https://github.com/Bernix01/open-neighborhood-appsecurity</a:t>
            </a:r>
            <a:endParaRPr lang="en-US" dirty="0">
              <a:solidFill>
                <a:schemeClr val="bg2"/>
              </a:solidFill>
            </a:endParaRPr>
          </a:p>
          <a:p>
            <a:pPr algn="l">
              <a:spcBef>
                <a:spcPts val="1000"/>
              </a:spcBef>
              <a:buFont typeface="Montserrat"/>
              <a:buChar char="●"/>
            </a:pPr>
            <a:r>
              <a:rPr lang="en-US" b="1" dirty="0"/>
              <a:t>Resident Mobile App: </a:t>
            </a:r>
            <a:r>
              <a:rPr lang="en-US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https://github.com/Bernix01/open-neighborhood-appresident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00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WEB</a:t>
            </a:r>
            <a:r>
              <a:rPr lang="en" dirty="0"/>
              <a:t> </a:t>
            </a:r>
            <a:r>
              <a:rPr lang="es-CO" dirty="0"/>
              <a:t>ADMINISTRATOR</a:t>
            </a:r>
            <a:br>
              <a:rPr lang="es-CO" dirty="0"/>
            </a:br>
            <a:r>
              <a:rPr lang="es-CO" dirty="0">
                <a:solidFill>
                  <a:schemeClr val="accent1"/>
                </a:solidFill>
              </a:rPr>
              <a:t>PROGRAMING LANGUAGES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1286933" y="1762925"/>
            <a:ext cx="2043289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SLEEK WEB SOLUTIONS – FullStack Web Development Agency Calgary ...">
            <a:extLst>
              <a:ext uri="{FF2B5EF4-FFF2-40B4-BE49-F238E27FC236}">
                <a16:creationId xmlns:a16="http://schemas.microsoft.com/office/drawing/2014/main" id="{E8642E70-12B0-42A1-84B9-62B46F61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90" y="2715626"/>
            <a:ext cx="1278223" cy="18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130855" y="1980275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FRONT</a:t>
            </a:r>
            <a:endParaRPr dirty="0"/>
          </a:p>
        </p:txBody>
      </p:sp>
      <p:pic>
        <p:nvPicPr>
          <p:cNvPr id="4100" name="Picture 4" descr="Startup Template - Webflow Responsive Website Template">
            <a:extLst>
              <a:ext uri="{FF2B5EF4-FFF2-40B4-BE49-F238E27FC236}">
                <a16:creationId xmlns:a16="http://schemas.microsoft.com/office/drawing/2014/main" id="{75DBD40F-6B7F-4382-AA3A-4A599E76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88" y="3016193"/>
            <a:ext cx="1272822" cy="12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309;p35">
            <a:extLst>
              <a:ext uri="{FF2B5EF4-FFF2-40B4-BE49-F238E27FC236}">
                <a16:creationId xmlns:a16="http://schemas.microsoft.com/office/drawing/2014/main" id="{385D74CB-316B-431C-A227-DE72234A86F9}"/>
              </a:ext>
            </a:extLst>
          </p:cNvPr>
          <p:cNvSpPr/>
          <p:nvPr/>
        </p:nvSpPr>
        <p:spPr>
          <a:xfrm>
            <a:off x="5832155" y="1760888"/>
            <a:ext cx="2043289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653499" y="1978238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BACK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211</Words>
  <Application>Microsoft Office PowerPoint</Application>
  <PresentationFormat>Presentación en pantalla (16:9)</PresentationFormat>
  <Paragraphs>38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Lato</vt:lpstr>
      <vt:lpstr>Sarala</vt:lpstr>
      <vt:lpstr>Final Project Proposal by Slidesgo</vt:lpstr>
      <vt:lpstr>PARTIAL PROJECT  IS-2</vt:lpstr>
      <vt:lpstr>ABOUT THE PROJECT</vt:lpstr>
      <vt:lpstr>CLIENT:  ALAMEDA</vt:lpstr>
      <vt:lpstr>PROJECT SCOPE:  FEASIBLE VS INFEASIBLE</vt:lpstr>
      <vt:lpstr>WHAT WE ARE WORKING ON</vt:lpstr>
      <vt:lpstr>Guillermo Bernal</vt:lpstr>
      <vt:lpstr>PROJECT CONTROL</vt:lpstr>
      <vt:lpstr>CODE CONTROL</vt:lpstr>
      <vt:lpstr>WEB ADMINISTRATOR PROGRAMING LANGUAGES </vt:lpstr>
      <vt:lpstr>OTHERS WEB  TOOLS/TECHNOLOGY</vt:lpstr>
      <vt:lpstr>CODING STANDARDS  TOOLS/TECHNOLOGY</vt:lpstr>
      <vt:lpstr>TEST CASES  TOOLS/TECHNOLOGY</vt:lpstr>
      <vt:lpstr>TEST CASES  TOOLS/TECHNOLOGY</vt:lpstr>
      <vt:lpstr>SERVER  TOOLS/TECHNOLOGY</vt:lpstr>
      <vt:lpstr>APPS</vt:lpstr>
      <vt:lpstr>ACCEPTANCE ACT - SIGNED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 PROJECT  IS-2</dc:title>
  <dc:creator>computador</dc:creator>
  <cp:lastModifiedBy>Oswaldo Aguilar</cp:lastModifiedBy>
  <cp:revision>8</cp:revision>
  <dcterms:modified xsi:type="dcterms:W3CDTF">2020-07-20T19:09:17Z</dcterms:modified>
</cp:coreProperties>
</file>